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7" r:id="rId2"/>
    <p:sldId id="295" r:id="rId3"/>
    <p:sldId id="296" r:id="rId4"/>
    <p:sldId id="289" r:id="rId5"/>
    <p:sldId id="294" r:id="rId6"/>
    <p:sldId id="290" r:id="rId7"/>
    <p:sldId id="291" r:id="rId8"/>
    <p:sldId id="292" r:id="rId9"/>
    <p:sldId id="293" r:id="rId10"/>
    <p:sldId id="288" r:id="rId1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and INSTRUCTIONS" id="{05500FCB-E53B-D04D-82CA-51F0140D22FE}">
          <p14:sldIdLst/>
        </p14:section>
        <p14:section name="TEMPLATE" id="{D5889D11-304D-6243-AE57-2F1B22C9EA73}">
          <p14:sldIdLst>
            <p14:sldId id="257"/>
            <p14:sldId id="295"/>
            <p14:sldId id="296"/>
            <p14:sldId id="289"/>
            <p14:sldId id="294"/>
            <p14:sldId id="290"/>
            <p14:sldId id="291"/>
            <p14:sldId id="292"/>
            <p14:sldId id="293"/>
          </p14:sldIdLst>
        </p14:section>
        <p14:section name="END SLIDE" id="{4C4AAE4A-8089-C643-A5A0-202A1E6D0FA4}">
          <p14:sldIdLst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522">
          <p15:clr>
            <a:srgbClr val="A4A3A4"/>
          </p15:clr>
        </p15:guide>
        <p15:guide id="4" pos="2869">
          <p15:clr>
            <a:srgbClr val="A4A3A4"/>
          </p15:clr>
        </p15:guide>
        <p15:guide id="5" pos="2862">
          <p15:clr>
            <a:srgbClr val="A4A3A4"/>
          </p15:clr>
        </p15:guide>
        <p15:guide id="6" pos="4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2899FC"/>
    <a:srgbClr val="269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7" autoAdjust="0"/>
    <p:restoredTop sz="93226"/>
  </p:normalViewPr>
  <p:slideViewPr>
    <p:cSldViewPr snapToGrid="0" snapToObjects="1" showGuides="1">
      <p:cViewPr varScale="1">
        <p:scale>
          <a:sx n="107" d="100"/>
          <a:sy n="107" d="100"/>
        </p:scale>
        <p:origin x="682" y="72"/>
      </p:cViewPr>
      <p:guideLst>
        <p:guide orient="horz" pos="1620"/>
        <p:guide pos="2880"/>
        <p:guide orient="horz" pos="1522"/>
        <p:guide pos="2869"/>
        <p:guide pos="2862"/>
        <p:guide pos="4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3B18D-59C2-934C-AB88-2F19D843FB48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95E1F-0E16-9041-B7F2-F780B1DFE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3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A96AA-8478-2146-B25B-AD2E1988584C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meetoo.com/#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0" t="-3" r="1547" b="2"/>
          <a:stretch/>
        </p:blipFill>
        <p:spPr>
          <a:xfrm>
            <a:off x="-9428" y="0"/>
            <a:ext cx="9153428" cy="51976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0954" y="154691"/>
            <a:ext cx="8824479" cy="4844293"/>
          </a:xfrm>
          <a:prstGeom prst="rect">
            <a:avLst/>
          </a:prstGeom>
          <a:noFill/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EE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66421" y="714205"/>
            <a:ext cx="7772400" cy="613497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Taking</a:t>
            </a:r>
            <a:r>
              <a:rPr lang="fr-CH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the Pulse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86732" y="1291806"/>
            <a:ext cx="3840782" cy="32188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0099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Jessica Rodrigues, UNICEF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3954" y="186312"/>
            <a:ext cx="2897353" cy="35481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indent="0" algn="l" defTabSz="685800" rtl="0" eaLnBrk="1" latinLnBrk="0" hangingPunct="1"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23 July 2018</a:t>
            </a:r>
            <a:endParaRPr lang="fr-CH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1770" y="4462677"/>
            <a:ext cx="177805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 UNICEF/UNI197921/</a:t>
            </a:r>
            <a:r>
              <a:rPr lang="en-US" sz="800" dirty="0" err="1">
                <a:solidFill>
                  <a:schemeClr val="bg1"/>
                </a:solidFill>
              </a:rPr>
              <a:t>Schermbrucker</a:t>
            </a:r>
            <a:endParaRPr lang="en-US" sz="7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430" y="3525935"/>
            <a:ext cx="1828800" cy="18288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70954" y="590680"/>
            <a:ext cx="2374912" cy="0"/>
          </a:xfrm>
          <a:prstGeom prst="line">
            <a:avLst/>
          </a:prstGeom>
          <a:ln w="285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946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962" r="1" b="10405"/>
          <a:stretch/>
        </p:blipFill>
        <p:spPr bwMode="auto">
          <a:xfrm>
            <a:off x="-36576" y="0"/>
            <a:ext cx="9217023" cy="513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0954" y="154691"/>
            <a:ext cx="8824479" cy="4844293"/>
          </a:xfrm>
          <a:prstGeom prst="rect">
            <a:avLst/>
          </a:prstGeom>
          <a:noFill/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977454" y="4656501"/>
            <a:ext cx="155453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</a:rPr>
              <a:t>© UNICEF/UN070230/</a:t>
            </a:r>
            <a:r>
              <a:rPr lang="en-US" sz="800" dirty="0" err="1">
                <a:solidFill>
                  <a:schemeClr val="bg1"/>
                </a:solidFill>
              </a:rPr>
              <a:t>Chisiza</a:t>
            </a:r>
            <a:endParaRPr lang="en-US" altLang="en-US" sz="7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28707" y="268068"/>
            <a:ext cx="36094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0521" y="3548581"/>
            <a:ext cx="1828800" cy="18288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620521" y="867496"/>
            <a:ext cx="2374912" cy="0"/>
          </a:xfrm>
          <a:prstGeom prst="line">
            <a:avLst/>
          </a:prstGeom>
          <a:ln w="285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394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17638" y="457303"/>
            <a:ext cx="7928429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Instructions</a:t>
            </a:r>
            <a:endParaRPr lang="en-US" sz="3200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86582" y="1059828"/>
            <a:ext cx="7790543" cy="337268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endParaRPr lang="en-US" sz="2800" dirty="0"/>
          </a:p>
          <a:p>
            <a:pPr marL="342900" lvl="1" indent="0">
              <a:buNone/>
            </a:pPr>
            <a:r>
              <a:rPr lang="en-US" sz="2800" dirty="0">
                <a:hlinkClick r:id="rId2"/>
              </a:rPr>
              <a:t>https://web.meetoo.com/#/</a:t>
            </a:r>
            <a:endParaRPr lang="en-US" sz="2800" dirty="0"/>
          </a:p>
          <a:p>
            <a:pPr marL="342900" lvl="1" indent="0">
              <a:buNone/>
            </a:pPr>
            <a:endParaRPr lang="en-US" sz="2800" dirty="0"/>
          </a:p>
          <a:p>
            <a:pPr marL="342900" lvl="1" indent="0">
              <a:buNone/>
            </a:pPr>
            <a:r>
              <a:rPr lang="en-US" sz="2800" dirty="0"/>
              <a:t> </a:t>
            </a:r>
            <a:endParaRPr lang="en-US" sz="2800" dirty="0"/>
          </a:p>
          <a:p>
            <a:pPr marL="342900" lvl="1" indent="0">
              <a:buNone/>
            </a:pPr>
            <a:r>
              <a:rPr lang="en-US" sz="2800" dirty="0"/>
              <a:t>Code 126635915</a:t>
            </a:r>
          </a:p>
          <a:p>
            <a:pPr marL="342900" lvl="1" indent="0">
              <a:buNone/>
            </a:pPr>
            <a:r>
              <a:rPr lang="en-US" dirty="0"/>
              <a:t>	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430" y="4688415"/>
            <a:ext cx="2895600" cy="273844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en-US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| for every child</a:t>
            </a:r>
          </a:p>
        </p:txBody>
      </p:sp>
      <p:sp>
        <p:nvSpPr>
          <p:cNvPr id="6" name="Rectangle 5"/>
          <p:cNvSpPr/>
          <p:nvPr/>
        </p:nvSpPr>
        <p:spPr>
          <a:xfrm>
            <a:off x="170954" y="154691"/>
            <a:ext cx="8824479" cy="4844293"/>
          </a:xfrm>
          <a:prstGeom prst="rect">
            <a:avLst/>
          </a:prstGeom>
          <a:noFill/>
          <a:ln w="28575" cmpd="sng">
            <a:solidFill>
              <a:srgbClr val="0092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87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6582" y="457303"/>
            <a:ext cx="7928429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Instructions</a:t>
            </a:r>
            <a:endParaRPr lang="en-US" sz="3200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86582" y="1059828"/>
            <a:ext cx="7790543" cy="337268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2800" dirty="0"/>
              <a:t>We will ask a series of questions to gage your opinions and views on the panel discussion </a:t>
            </a:r>
          </a:p>
          <a:p>
            <a:pPr lvl="2"/>
            <a:r>
              <a:rPr lang="en-US" sz="2800" dirty="0"/>
              <a:t>3 multiple choice </a:t>
            </a:r>
          </a:p>
          <a:p>
            <a:pPr lvl="2"/>
            <a:r>
              <a:rPr lang="en-US" sz="2800" dirty="0"/>
              <a:t>Each possible answer corresponds to a        color</a:t>
            </a:r>
          </a:p>
          <a:p>
            <a:pPr lvl="2"/>
            <a:r>
              <a:rPr lang="en-US" sz="2800" dirty="0"/>
              <a:t>Raise the card that corresponds to your answer</a:t>
            </a:r>
          </a:p>
          <a:p>
            <a:pPr lvl="2"/>
            <a:r>
              <a:rPr lang="en-US" sz="2800" dirty="0"/>
              <a:t>No right answer   </a:t>
            </a:r>
          </a:p>
          <a:p>
            <a:pPr marL="342900" lvl="1" indent="0">
              <a:buNone/>
            </a:pPr>
            <a:r>
              <a:rPr lang="en-US" dirty="0"/>
              <a:t>	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430" y="4688415"/>
            <a:ext cx="2895600" cy="273844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en-US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| for every child</a:t>
            </a:r>
          </a:p>
        </p:txBody>
      </p:sp>
      <p:sp>
        <p:nvSpPr>
          <p:cNvPr id="6" name="Rectangle 5"/>
          <p:cNvSpPr/>
          <p:nvPr/>
        </p:nvSpPr>
        <p:spPr>
          <a:xfrm>
            <a:off x="170954" y="154691"/>
            <a:ext cx="8824479" cy="4844293"/>
          </a:xfrm>
          <a:prstGeom prst="rect">
            <a:avLst/>
          </a:prstGeom>
          <a:noFill/>
          <a:ln w="28575" cmpd="sng">
            <a:solidFill>
              <a:srgbClr val="0092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84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6582" y="457303"/>
            <a:ext cx="7928429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Question 1: </a:t>
            </a:r>
            <a:endParaRPr lang="en-US" sz="3200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86582" y="1059828"/>
            <a:ext cx="7790543" cy="337268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In your opinion what is the most important data/monitoring challenge that countries needs to address?</a:t>
            </a:r>
          </a:p>
          <a:p>
            <a:pPr marL="342900" lvl="1" indent="0">
              <a:buNone/>
            </a:pPr>
            <a:r>
              <a:rPr lang="en-US" dirty="0"/>
              <a:t>                Cohort monitoring</a:t>
            </a:r>
          </a:p>
          <a:p>
            <a:pPr marL="342900" lvl="1" indent="0">
              <a:buNone/>
            </a:pPr>
            <a:r>
              <a:rPr lang="en-US" dirty="0"/>
              <a:t>                </a:t>
            </a:r>
          </a:p>
          <a:p>
            <a:pPr marL="342900" lvl="1" indent="0">
              <a:buNone/>
            </a:pPr>
            <a:r>
              <a:rPr lang="en-US" dirty="0"/>
              <a:t>		    Disaggregated data </a:t>
            </a:r>
            <a:r>
              <a:rPr lang="en-US" sz="2000" dirty="0"/>
              <a:t>(age and pregnancy status)</a:t>
            </a:r>
          </a:p>
          <a:p>
            <a:pPr marL="342900" lvl="1" indent="0">
              <a:buNone/>
            </a:pPr>
            <a:r>
              <a:rPr lang="en-US" dirty="0"/>
              <a:t>                </a:t>
            </a:r>
          </a:p>
          <a:p>
            <a:pPr marL="342900" lvl="1" indent="0">
              <a:buNone/>
            </a:pPr>
            <a:r>
              <a:rPr lang="en-US" dirty="0"/>
              <a:t>		    Final determination of infant status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430" y="4688415"/>
            <a:ext cx="2895600" cy="273844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en-US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| for every child</a:t>
            </a:r>
          </a:p>
        </p:txBody>
      </p:sp>
      <p:sp>
        <p:nvSpPr>
          <p:cNvPr id="6" name="Rectangle 5"/>
          <p:cNvSpPr/>
          <p:nvPr/>
        </p:nvSpPr>
        <p:spPr>
          <a:xfrm>
            <a:off x="170954" y="154691"/>
            <a:ext cx="8824479" cy="4844293"/>
          </a:xfrm>
          <a:prstGeom prst="rect">
            <a:avLst/>
          </a:prstGeom>
          <a:noFill/>
          <a:ln w="28575" cmpd="sng">
            <a:solidFill>
              <a:srgbClr val="0092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2221" y="2204354"/>
            <a:ext cx="885217" cy="2626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2221" y="2938203"/>
            <a:ext cx="885217" cy="26264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2221" y="3685359"/>
            <a:ext cx="885217" cy="2626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25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6582" y="457303"/>
            <a:ext cx="7928429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Question 2: </a:t>
            </a:r>
            <a:endParaRPr lang="en-US" sz="3200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86582" y="1059828"/>
            <a:ext cx="7790543" cy="337268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In your opinion what is the most important barrier/challenge that </a:t>
            </a:r>
            <a:r>
              <a:rPr lang="en-US" b="1" i="1" dirty="0"/>
              <a:t>Nigeria</a:t>
            </a:r>
            <a:r>
              <a:rPr lang="en-US" i="1" dirty="0"/>
              <a:t> </a:t>
            </a:r>
            <a:r>
              <a:rPr lang="en-US" dirty="0"/>
              <a:t>needs to address: </a:t>
            </a:r>
          </a:p>
          <a:p>
            <a:pPr marL="0" lvl="0" indent="0">
              <a:buNone/>
            </a:pPr>
            <a:endParaRPr lang="en-US" dirty="0"/>
          </a:p>
          <a:p>
            <a:pPr marL="342900" lvl="1" indent="0">
              <a:buNone/>
            </a:pPr>
            <a:r>
              <a:rPr lang="en-US" dirty="0"/>
              <a:t>                Loss to follow-up</a:t>
            </a:r>
          </a:p>
          <a:p>
            <a:pPr marL="342900" lvl="1" indent="0">
              <a:buNone/>
            </a:pPr>
            <a:r>
              <a:rPr lang="en-US" dirty="0"/>
              <a:t>                </a:t>
            </a:r>
          </a:p>
          <a:p>
            <a:pPr marL="342900" lvl="1" indent="0">
              <a:buNone/>
            </a:pPr>
            <a:r>
              <a:rPr lang="en-US" dirty="0"/>
              <a:t>		    Lack of services at the de-centralized level</a:t>
            </a:r>
          </a:p>
          <a:p>
            <a:pPr marL="342900" lvl="1" indent="0">
              <a:buNone/>
            </a:pPr>
            <a:r>
              <a:rPr lang="en-US" dirty="0"/>
              <a:t>                </a:t>
            </a:r>
          </a:p>
          <a:p>
            <a:pPr marL="342900" lvl="1" indent="0">
              <a:buNone/>
            </a:pPr>
            <a:r>
              <a:rPr lang="en-US" dirty="0"/>
              <a:t>		    Low ANC coverage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430" y="4688415"/>
            <a:ext cx="2895600" cy="273844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en-US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| for every child</a:t>
            </a:r>
          </a:p>
        </p:txBody>
      </p:sp>
      <p:sp>
        <p:nvSpPr>
          <p:cNvPr id="6" name="Rectangle 5"/>
          <p:cNvSpPr/>
          <p:nvPr/>
        </p:nvSpPr>
        <p:spPr>
          <a:xfrm>
            <a:off x="170954" y="154691"/>
            <a:ext cx="8824479" cy="4844293"/>
          </a:xfrm>
          <a:prstGeom prst="rect">
            <a:avLst/>
          </a:prstGeom>
          <a:noFill/>
          <a:ln w="28575" cmpd="sng">
            <a:solidFill>
              <a:srgbClr val="0092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2221" y="2204354"/>
            <a:ext cx="885217" cy="2626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2221" y="2938203"/>
            <a:ext cx="885217" cy="26264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2221" y="3685359"/>
            <a:ext cx="885217" cy="2626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12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6582" y="457303"/>
            <a:ext cx="7928429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Question 3: </a:t>
            </a:r>
            <a:endParaRPr lang="en-US" sz="3200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86582" y="1059828"/>
            <a:ext cx="7790543" cy="337268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In your opinion what is the most important barrier/challenge that </a:t>
            </a:r>
            <a:r>
              <a:rPr lang="en-US" b="1" i="1" dirty="0"/>
              <a:t>Zambia</a:t>
            </a:r>
            <a:r>
              <a:rPr lang="en-US" i="1" dirty="0"/>
              <a:t> </a:t>
            </a:r>
            <a:r>
              <a:rPr lang="en-US" dirty="0"/>
              <a:t>needs to address: </a:t>
            </a:r>
          </a:p>
          <a:p>
            <a:pPr marL="0" lvl="0" indent="0">
              <a:buNone/>
            </a:pPr>
            <a:endParaRPr lang="en-US" dirty="0"/>
          </a:p>
          <a:p>
            <a:pPr marL="342900" lvl="1" indent="0">
              <a:buNone/>
            </a:pPr>
            <a:r>
              <a:rPr lang="en-US" dirty="0"/>
              <a:t>                Loss to follow-up</a:t>
            </a:r>
          </a:p>
          <a:p>
            <a:pPr marL="342900" lvl="1" indent="0">
              <a:buNone/>
            </a:pPr>
            <a:r>
              <a:rPr lang="en-US" dirty="0"/>
              <a:t>                </a:t>
            </a:r>
          </a:p>
          <a:p>
            <a:pPr marL="342900" lvl="1" indent="0">
              <a:buNone/>
            </a:pPr>
            <a:r>
              <a:rPr lang="en-US" dirty="0"/>
              <a:t>		    Lack of services at the de-centralized level</a:t>
            </a:r>
          </a:p>
          <a:p>
            <a:pPr marL="342900" lvl="1" indent="0">
              <a:buNone/>
            </a:pPr>
            <a:r>
              <a:rPr lang="en-US" dirty="0"/>
              <a:t>                </a:t>
            </a:r>
          </a:p>
          <a:p>
            <a:pPr marL="342900" lvl="1" indent="0">
              <a:buNone/>
            </a:pPr>
            <a:r>
              <a:rPr lang="en-US" dirty="0"/>
              <a:t>		    Low early infant diagnosis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430" y="4688415"/>
            <a:ext cx="2895600" cy="273844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en-US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| for every child</a:t>
            </a:r>
          </a:p>
        </p:txBody>
      </p:sp>
      <p:sp>
        <p:nvSpPr>
          <p:cNvPr id="6" name="Rectangle 5"/>
          <p:cNvSpPr/>
          <p:nvPr/>
        </p:nvSpPr>
        <p:spPr>
          <a:xfrm>
            <a:off x="170954" y="154691"/>
            <a:ext cx="8824479" cy="4844293"/>
          </a:xfrm>
          <a:prstGeom prst="rect">
            <a:avLst/>
          </a:prstGeom>
          <a:noFill/>
          <a:ln w="28575" cmpd="sng">
            <a:solidFill>
              <a:srgbClr val="0092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2221" y="2204354"/>
            <a:ext cx="885217" cy="2626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2221" y="2938203"/>
            <a:ext cx="885217" cy="26264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2219" y="3803375"/>
            <a:ext cx="885217" cy="2626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57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6582" y="457303"/>
            <a:ext cx="7928429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Question 4: </a:t>
            </a:r>
            <a:endParaRPr lang="en-US" sz="3200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86582" y="1059828"/>
            <a:ext cx="7790543" cy="337268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In your opinion what is the most important intervention for pregnant women that </a:t>
            </a:r>
            <a:r>
              <a:rPr lang="en-US" b="1" dirty="0" err="1"/>
              <a:t>Eswatini</a:t>
            </a:r>
            <a:r>
              <a:rPr lang="en-US" dirty="0"/>
              <a:t> (</a:t>
            </a:r>
            <a:r>
              <a:rPr lang="en-US" b="1" dirty="0"/>
              <a:t>Swaziland)</a:t>
            </a:r>
            <a:r>
              <a:rPr lang="en-US" dirty="0"/>
              <a:t> should strengthen or introduce to make progress towards EMTCT?</a:t>
            </a:r>
          </a:p>
          <a:p>
            <a:pPr marL="685800" lvl="2" indent="0">
              <a:buNone/>
            </a:pPr>
            <a:r>
              <a:rPr lang="en-US" dirty="0"/>
              <a:t>                HIV self-testing</a:t>
            </a:r>
          </a:p>
          <a:p>
            <a:pPr marL="685800" lvl="2" indent="0">
              <a:buNone/>
            </a:pPr>
            <a:r>
              <a:rPr lang="en-US" dirty="0"/>
              <a:t>	</a:t>
            </a:r>
          </a:p>
          <a:p>
            <a:pPr marL="685800" lvl="2" indent="0">
              <a:buNone/>
            </a:pPr>
            <a:r>
              <a:rPr lang="en-US" dirty="0"/>
              <a:t>		</a:t>
            </a:r>
            <a:r>
              <a:rPr lang="en-US" dirty="0" err="1"/>
              <a:t>PrEP</a:t>
            </a:r>
            <a:endParaRPr lang="en-US" dirty="0"/>
          </a:p>
          <a:p>
            <a:pPr marL="685800" lvl="2" indent="0">
              <a:buNone/>
            </a:pPr>
            <a:r>
              <a:rPr lang="en-US" dirty="0"/>
              <a:t>	</a:t>
            </a:r>
          </a:p>
          <a:p>
            <a:pPr marL="685800" lvl="2" indent="0">
              <a:buNone/>
            </a:pPr>
            <a:r>
              <a:rPr lang="en-US" dirty="0"/>
              <a:t>		Dual HIV-Syphilis testing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430" y="4688415"/>
            <a:ext cx="2895600" cy="273844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| for every child</a:t>
            </a:r>
          </a:p>
        </p:txBody>
      </p:sp>
      <p:sp>
        <p:nvSpPr>
          <p:cNvPr id="6" name="Rectangle 5"/>
          <p:cNvSpPr/>
          <p:nvPr/>
        </p:nvSpPr>
        <p:spPr>
          <a:xfrm>
            <a:off x="170954" y="154691"/>
            <a:ext cx="8824479" cy="4844293"/>
          </a:xfrm>
          <a:prstGeom prst="rect">
            <a:avLst/>
          </a:prstGeom>
          <a:noFill/>
          <a:ln w="28575" cmpd="sng">
            <a:solidFill>
              <a:srgbClr val="0092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55450" y="4054948"/>
            <a:ext cx="885217" cy="2626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55450" y="3314020"/>
            <a:ext cx="885217" cy="26264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55450" y="2506950"/>
            <a:ext cx="885217" cy="2626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69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6582" y="457303"/>
            <a:ext cx="7928429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Question 5: </a:t>
            </a:r>
            <a:endParaRPr lang="en-US" sz="3200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86582" y="1059828"/>
            <a:ext cx="7790543" cy="337268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In your opinion what is the most important intervention for pregnant women </a:t>
            </a:r>
            <a:r>
              <a:rPr lang="en-US" b="1" dirty="0"/>
              <a:t>Indonesia </a:t>
            </a:r>
            <a:r>
              <a:rPr lang="en-US" dirty="0"/>
              <a:t>should strengthen or introduce to make progress towards EMTCT?</a:t>
            </a:r>
          </a:p>
          <a:p>
            <a:pPr marL="0" lvl="0" indent="0">
              <a:buNone/>
            </a:pPr>
            <a:endParaRPr lang="en-US" dirty="0"/>
          </a:p>
          <a:p>
            <a:pPr marL="685800" lvl="2" indent="0">
              <a:buNone/>
            </a:pPr>
            <a:r>
              <a:rPr lang="en-US" dirty="0"/>
              <a:t>		Decentralize ART for </a:t>
            </a:r>
            <a:r>
              <a:rPr lang="en-US"/>
              <a:t>pregnant women</a:t>
            </a:r>
            <a:endParaRPr lang="en-US" dirty="0"/>
          </a:p>
          <a:p>
            <a:pPr marL="685800" lvl="2" indent="0">
              <a:buNone/>
            </a:pPr>
            <a:r>
              <a:rPr lang="en-US" dirty="0"/>
              <a:t>	</a:t>
            </a:r>
          </a:p>
          <a:p>
            <a:pPr marL="685800" lvl="2" indent="0">
              <a:buNone/>
            </a:pPr>
            <a:r>
              <a:rPr lang="en-US" dirty="0"/>
              <a:t>		</a:t>
            </a:r>
            <a:r>
              <a:rPr lang="en-US" dirty="0" err="1"/>
              <a:t>PrEP</a:t>
            </a:r>
            <a:endParaRPr lang="en-US" dirty="0"/>
          </a:p>
          <a:p>
            <a:pPr marL="685800" lvl="2" indent="0">
              <a:buNone/>
            </a:pPr>
            <a:r>
              <a:rPr lang="en-US" dirty="0"/>
              <a:t>	</a:t>
            </a:r>
          </a:p>
          <a:p>
            <a:pPr marL="685800" lvl="2" indent="0">
              <a:buNone/>
            </a:pPr>
            <a:r>
              <a:rPr lang="en-US" dirty="0"/>
              <a:t>		Dual HIV-Syphilis testing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430" y="4688415"/>
            <a:ext cx="2895600" cy="273844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en-US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| for every child</a:t>
            </a:r>
          </a:p>
        </p:txBody>
      </p:sp>
      <p:sp>
        <p:nvSpPr>
          <p:cNvPr id="6" name="Rectangle 5"/>
          <p:cNvSpPr/>
          <p:nvPr/>
        </p:nvSpPr>
        <p:spPr>
          <a:xfrm>
            <a:off x="170954" y="154691"/>
            <a:ext cx="8824479" cy="4844293"/>
          </a:xfrm>
          <a:prstGeom prst="rect">
            <a:avLst/>
          </a:prstGeom>
          <a:noFill/>
          <a:ln w="28575" cmpd="sng">
            <a:solidFill>
              <a:srgbClr val="0092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55450" y="4054948"/>
            <a:ext cx="885217" cy="2626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55450" y="3314020"/>
            <a:ext cx="885217" cy="26264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55450" y="2506950"/>
            <a:ext cx="885217" cy="2626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44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6582" y="457303"/>
            <a:ext cx="7928429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Question 6: </a:t>
            </a:r>
            <a:endParaRPr lang="en-US" sz="3200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86582" y="1059828"/>
            <a:ext cx="7790543" cy="337268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most important contribution civil society and networks of women living with HIV can best make towards EMTCT?</a:t>
            </a:r>
          </a:p>
          <a:p>
            <a:pPr marL="0" lvl="0" indent="0">
              <a:buNone/>
            </a:pPr>
            <a:r>
              <a:rPr lang="en-US" dirty="0"/>
              <a:t>                         Addressing Stigma</a:t>
            </a:r>
          </a:p>
          <a:p>
            <a:pPr marL="685800" lvl="2" indent="0">
              <a:buNone/>
            </a:pPr>
            <a:r>
              <a:rPr lang="en-US" dirty="0"/>
              <a:t>			</a:t>
            </a:r>
          </a:p>
          <a:p>
            <a:pPr marL="685800" lvl="2" indent="0">
              <a:buNone/>
            </a:pPr>
            <a:r>
              <a:rPr lang="en-US" dirty="0"/>
              <a:t>		Keeping mothers and infants in care      			(retention in care)</a:t>
            </a:r>
          </a:p>
          <a:p>
            <a:pPr marL="685800" lvl="2" indent="0">
              <a:buNone/>
            </a:pPr>
            <a:r>
              <a:rPr lang="en-US" dirty="0"/>
              <a:t>	        </a:t>
            </a:r>
          </a:p>
          <a:p>
            <a:pPr marL="685800" lvl="2" indent="0">
              <a:buNone/>
            </a:pPr>
            <a:r>
              <a:rPr lang="en-US" dirty="0"/>
              <a:t>		Designing </a:t>
            </a:r>
            <a:r>
              <a:rPr lang="en-US" dirty="0" err="1"/>
              <a:t>programmes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430" y="4688415"/>
            <a:ext cx="2895600" cy="273844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| for every child</a:t>
            </a:r>
          </a:p>
        </p:txBody>
      </p:sp>
      <p:sp>
        <p:nvSpPr>
          <p:cNvPr id="6" name="Rectangle 5"/>
          <p:cNvSpPr/>
          <p:nvPr/>
        </p:nvSpPr>
        <p:spPr>
          <a:xfrm>
            <a:off x="170954" y="154691"/>
            <a:ext cx="8824479" cy="4844293"/>
          </a:xfrm>
          <a:prstGeom prst="rect">
            <a:avLst/>
          </a:prstGeom>
          <a:noFill/>
          <a:ln w="28575" cmpd="sng">
            <a:solidFill>
              <a:srgbClr val="0092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55450" y="4054948"/>
            <a:ext cx="885217" cy="2626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55450" y="2987631"/>
            <a:ext cx="885217" cy="26264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55450" y="2182963"/>
            <a:ext cx="885217" cy="2626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32371"/>
      </p:ext>
    </p:extLst>
  </p:cSld>
  <p:clrMapOvr>
    <a:masterClrMapping/>
  </p:clrMapOvr>
</p:sld>
</file>

<file path=ppt/theme/theme1.xml><?xml version="1.0" encoding="utf-8"?>
<a:theme xmlns:a="http://schemas.openxmlformats.org/drawingml/2006/main" name="UNICEF Power Point Template 2016 Ver1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EEF"/>
      </a:accent1>
      <a:accent2>
        <a:srgbClr val="E2231A"/>
      </a:accent2>
      <a:accent3>
        <a:srgbClr val="777779"/>
      </a:accent3>
      <a:accent4>
        <a:srgbClr val="FFC20E"/>
      </a:accent4>
      <a:accent5>
        <a:srgbClr val="961A49"/>
      </a:accent5>
      <a:accent6>
        <a:srgbClr val="374EA2"/>
      </a:accent6>
      <a:hlink>
        <a:srgbClr val="00833D"/>
      </a:hlink>
      <a:folHlink>
        <a:srgbClr val="F26A2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CEF Power Point Template 2016 Ver1" id="{3F7F5D43-EC16-5045-BC90-0F8BCAFD8F35}" vid="{73FB6540-1E4B-F845-8043-FEB8B9ECEC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UNICEF Power Point Template 2016 Ver1.potx</Template>
  <TotalTime>3980</TotalTime>
  <Words>265</Words>
  <Application>Microsoft Office PowerPoint</Application>
  <PresentationFormat>On-screen Show (16:9)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UNICEF Power Point Template 2016 Ver1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Elrington</dc:creator>
  <cp:lastModifiedBy>Jessica Rodrigues</cp:lastModifiedBy>
  <cp:revision>109</cp:revision>
  <dcterms:created xsi:type="dcterms:W3CDTF">2016-08-29T15:36:18Z</dcterms:created>
  <dcterms:modified xsi:type="dcterms:W3CDTF">2018-07-22T16:29:59Z</dcterms:modified>
</cp:coreProperties>
</file>